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97"/>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83" r:id="rId25"/>
    <p:sldId id="384" r:id="rId26"/>
    <p:sldId id="361" r:id="rId27"/>
    <p:sldId id="362" r:id="rId28"/>
    <p:sldId id="348" r:id="rId29"/>
    <p:sldId id="382" r:id="rId30"/>
    <p:sldId id="385" r:id="rId31"/>
    <p:sldId id="389" r:id="rId32"/>
    <p:sldId id="390" r:id="rId33"/>
    <p:sldId id="398" r:id="rId34"/>
    <p:sldId id="391" r:id="rId35"/>
    <p:sldId id="392" r:id="rId36"/>
    <p:sldId id="387" r:id="rId37"/>
    <p:sldId id="394" r:id="rId38"/>
    <p:sldId id="302" r:id="rId39"/>
    <p:sldId id="303" r:id="rId40"/>
    <p:sldId id="304" r:id="rId41"/>
    <p:sldId id="305" r:id="rId42"/>
    <p:sldId id="307" r:id="rId43"/>
    <p:sldId id="308" r:id="rId44"/>
    <p:sldId id="319" r:id="rId45"/>
    <p:sldId id="375" r:id="rId46"/>
    <p:sldId id="320" r:id="rId47"/>
    <p:sldId id="321" r:id="rId48"/>
    <p:sldId id="322" r:id="rId49"/>
    <p:sldId id="315" r:id="rId50"/>
    <p:sldId id="359" r:id="rId51"/>
    <p:sldId id="350" r:id="rId52"/>
    <p:sldId id="298" r:id="rId53"/>
    <p:sldId id="318" r:id="rId54"/>
    <p:sldId id="353" r:id="rId55"/>
    <p:sldId id="354" r:id="rId56"/>
    <p:sldId id="323" r:id="rId57"/>
    <p:sldId id="324" r:id="rId58"/>
    <p:sldId id="325" r:id="rId59"/>
    <p:sldId id="331" r:id="rId60"/>
    <p:sldId id="332" r:id="rId61"/>
    <p:sldId id="333" r:id="rId62"/>
    <p:sldId id="327" r:id="rId63"/>
    <p:sldId id="326" r:id="rId64"/>
    <p:sldId id="334" r:id="rId65"/>
    <p:sldId id="342" r:id="rId66"/>
    <p:sldId id="335" r:id="rId67"/>
    <p:sldId id="336" r:id="rId68"/>
    <p:sldId id="337" r:id="rId69"/>
    <p:sldId id="338" r:id="rId70"/>
    <p:sldId id="339" r:id="rId71"/>
    <p:sldId id="340" r:id="rId72"/>
    <p:sldId id="341" r:id="rId73"/>
    <p:sldId id="265" r:id="rId74"/>
    <p:sldId id="267" r:id="rId75"/>
    <p:sldId id="268" r:id="rId76"/>
    <p:sldId id="388" r:id="rId77"/>
    <p:sldId id="270" r:id="rId78"/>
    <p:sldId id="271" r:id="rId79"/>
    <p:sldId id="272" r:id="rId80"/>
    <p:sldId id="277" r:id="rId81"/>
    <p:sldId id="399" r:id="rId82"/>
    <p:sldId id="376" r:id="rId83"/>
    <p:sldId id="266" r:id="rId84"/>
    <p:sldId id="380" r:id="rId85"/>
    <p:sldId id="402" r:id="rId86"/>
    <p:sldId id="403" r:id="rId87"/>
    <p:sldId id="395" r:id="rId88"/>
    <p:sldId id="404" r:id="rId89"/>
    <p:sldId id="405" r:id="rId90"/>
    <p:sldId id="406" r:id="rId91"/>
    <p:sldId id="381" r:id="rId92"/>
    <p:sldId id="407" r:id="rId93"/>
    <p:sldId id="408" r:id="rId94"/>
    <p:sldId id="409" r:id="rId95"/>
    <p:sldId id="3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showGuides="1">
      <p:cViewPr>
        <p:scale>
          <a:sx n="96" d="100"/>
          <a:sy n="96" d="100"/>
        </p:scale>
        <p:origin x="-22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95</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7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0.png"/><Relationship Id="rId6"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50.png"/><Relationship Id="rId8"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9.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1.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5.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1.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21.png"/><Relationship Id="rId7" Type="http://schemas.openxmlformats.org/officeDocument/2006/relationships/image" Target="../media/image1180.png"/><Relationship Id="rId8" Type="http://schemas.openxmlformats.org/officeDocument/2006/relationships/image" Target="../media/image1190.png"/></Relationships>
</file>

<file path=ppt/slides/_rels/slide92.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74261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971812" y="3061252"/>
            <a:ext cx="10478066" cy="1569660"/>
          </a:xfrm>
          <a:prstGeom prst="rect">
            <a:avLst/>
          </a:prstGeom>
          <a:noFill/>
        </p:spPr>
        <p:txBody>
          <a:bodyPr wrap="square" rtlCol="0">
            <a:spAutoFit/>
          </a:bodyPr>
          <a:lstStyle/>
          <a:p>
            <a:r>
              <a:rPr lang="en-US" sz="2400" dirty="0">
                <a:solidFill>
                  <a:schemeClr val="tx1">
                    <a:lumMod val="75000"/>
                    <a:lumOff val="25000"/>
                  </a:schemeClr>
                </a:solidFill>
              </a:rPr>
              <a:t>There are various ways to fit a logistic model to this data set in Python. The most straightforward in </a:t>
            </a:r>
            <a:r>
              <a:rPr lang="en-US" sz="2400" dirty="0" err="1">
                <a:solidFill>
                  <a:schemeClr val="tx1">
                    <a:lumMod val="75000"/>
                    <a:lumOff val="25000"/>
                  </a:schemeClr>
                </a:solidFill>
                <a:latin typeface="Courier" charset="0"/>
                <a:ea typeface="Courier" charset="0"/>
                <a:cs typeface="Courier" charset="0"/>
              </a:rPr>
              <a:t>sklearn</a:t>
            </a:r>
            <a:r>
              <a:rPr lang="en-US" sz="2400" dirty="0">
                <a:solidFill>
                  <a:schemeClr val="tx1">
                    <a:lumMod val="75000"/>
                    <a:lumOff val="25000"/>
                  </a:schemeClr>
                </a:solidFill>
              </a:rPr>
              <a:t> is via  </a:t>
            </a:r>
            <a:r>
              <a:rPr lang="en-US" sz="2400" dirty="0" err="1">
                <a:solidFill>
                  <a:schemeClr val="tx1">
                    <a:lumMod val="75000"/>
                    <a:lumOff val="25000"/>
                  </a:schemeClr>
                </a:solidFill>
                <a:latin typeface="Courier" charset="0"/>
                <a:ea typeface="Courier" charset="0"/>
                <a:cs typeface="Courier" charset="0"/>
              </a:rPr>
              <a:t>linear_model.LogisticRegression</a:t>
            </a:r>
            <a:r>
              <a:rPr lang="en-US" sz="2400" dirty="0">
                <a:solidFill>
                  <a:schemeClr val="tx1">
                    <a:lumMod val="75000"/>
                    <a:lumOff val="25000"/>
                  </a:schemeClr>
                </a:solidFill>
              </a:rPr>
              <a:t>.  A little bit of preprocessing work may need to be done first.	</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p:pic>
        <p:nvPicPr>
          <p:cNvPr id="9" name="Picture 8"/>
          <p:cNvPicPr>
            <a:picLocks noChangeAspect="1"/>
          </p:cNvPicPr>
          <p:nvPr/>
        </p:nvPicPr>
        <p:blipFill>
          <a:blip r:embed="rId3"/>
          <a:stretch>
            <a:fillRect/>
          </a:stretch>
        </p:blipFill>
        <p:spPr>
          <a:xfrm>
            <a:off x="469245" y="1868558"/>
            <a:ext cx="11531782" cy="4847756"/>
          </a:xfrm>
          <a:prstGeom prst="rect">
            <a:avLst/>
          </a:prstGeom>
        </p:spPr>
      </p:pic>
    </p:spTree>
    <p:extLst>
      <p:ext uri="{BB962C8B-B14F-4D97-AF65-F5344CB8AC3E}">
        <p14:creationId xmlns:p14="http://schemas.microsoft.com/office/powerpoint/2010/main" val="12684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47</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49</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50</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51</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52</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95"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55</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 xmlns:a16="http://schemas.microsoft.com/office/drawing/2014/main"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62</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73</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82</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a:t>
            </a:r>
            <a:r>
              <a:rPr lang="en-US" sz="2400" dirty="0" smtClean="0">
                <a:solidFill>
                  <a:schemeClr val="tx1">
                    <a:lumMod val="75000"/>
                    <a:lumOff val="25000"/>
                  </a:schemeClr>
                </a:solidFill>
                <a:latin typeface="Karla" charset="0"/>
                <a:ea typeface="Karla" charset="0"/>
                <a:cs typeface="Karla" charset="0"/>
              </a:rPr>
              <a:t>build a </a:t>
            </a:r>
            <a:r>
              <a:rPr lang="en-US" sz="2400" dirty="0" smtClean="0">
                <a:solidFill>
                  <a:schemeClr val="tx1">
                    <a:lumMod val="75000"/>
                    <a:lumOff val="25000"/>
                  </a:schemeClr>
                </a:solidFill>
                <a:latin typeface="Karla" charset="0"/>
                <a:ea typeface="Karla" charset="0"/>
                <a:cs typeface="Karla" charset="0"/>
              </a:rPr>
              <a:t>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a:t>
            </a:r>
            <a:r>
              <a:rPr lang="en-US" sz="2400" dirty="0" smtClean="0">
                <a:solidFill>
                  <a:schemeClr val="tx1">
                    <a:lumMod val="75000"/>
                    <a:lumOff val="25000"/>
                  </a:schemeClr>
                </a:solidFill>
                <a:latin typeface="Karla" charset="0"/>
                <a:ea typeface="Karla" charset="0"/>
                <a:cs typeface="Karla" charset="0"/>
              </a:rPr>
              <a:t>build a </a:t>
            </a:r>
            <a:r>
              <a:rPr lang="en-US" sz="2400" dirty="0" smtClean="0">
                <a:solidFill>
                  <a:schemeClr val="tx1">
                    <a:lumMod val="75000"/>
                    <a:lumOff val="25000"/>
                  </a:schemeClr>
                </a:solidFill>
                <a:latin typeface="Karla" charset="0"/>
                <a:ea typeface="Karla" charset="0"/>
                <a:cs typeface="Karla" charset="0"/>
              </a:rPr>
              <a:t>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4862870"/>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 </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4862870"/>
              </a:xfrm>
              <a:prstGeom prst="rect">
                <a:avLst/>
              </a:prstGeom>
              <a:blipFill rotWithShape="0">
                <a:blip r:embed="rId2"/>
                <a:stretch>
                  <a:fillRect l="-933" t="-1003" r="-525" b="-2256"/>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a:t>
            </a:r>
            <a:r>
              <a:rPr lang="en-US" b="1" dirty="0" smtClean="0">
                <a:solidFill>
                  <a:srgbClr val="C00000"/>
                </a:solidFill>
              </a:rPr>
              <a:t>: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87</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88</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r>
                                      <a:rPr lang="en-US" sz="1200" smtClean="0">
                                        <a:latin typeface="Cambria Math" charset="0"/>
                                      </a:rPr>
                                      <m:t>ℒ</m:t>
                                    </m:r>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smtClean="0">
                                        <a:latin typeface="Cambria Math" charset="0"/>
                                      </a:rPr>
                                      <m:t>𝑑𝑊</m:t>
                                    </m:r>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19305" t="-1351" r="-1544" b="-918919"/>
                          </a:stretch>
                        </a:blipFill>
                      </a:tcPr>
                    </a:tc>
                  </a:tr>
                  <a:tr h="450383">
                    <a:tc>
                      <a:txBody>
                        <a:bodyPr/>
                        <a:lstStyle/>
                        <a:p>
                          <a:endParaRPr lang="en-US"/>
                        </a:p>
                      </a:txBody>
                      <a:tcPr marL="80012" marR="80012" marT="40006" marB="40006" anchor="ctr">
                        <a:blipFill rotWithShape="0">
                          <a:blip r:embed="rId2"/>
                          <a:stretch>
                            <a:fillRect l="-294" t="-100000" r="-296471" b="-806667"/>
                          </a:stretch>
                        </a:blipFill>
                      </a:tcPr>
                    </a:tc>
                    <a:tc>
                      <a:txBody>
                        <a:bodyPr/>
                        <a:lstStyle/>
                        <a:p>
                          <a:endParaRPr lang="en-US"/>
                        </a:p>
                      </a:txBody>
                      <a:tcPr marL="80012" marR="80012" marT="40006" marB="40006">
                        <a:blipFill rotWithShape="0">
                          <a:blip r:embed="rId2"/>
                          <a:stretch>
                            <a:fillRect l="-150885" t="-100000" r="-346018" b="-806667"/>
                          </a:stretch>
                        </a:blipFill>
                      </a:tcPr>
                    </a:tc>
                    <a:tc>
                      <a:txBody>
                        <a:bodyPr/>
                        <a:lstStyle/>
                        <a:p>
                          <a:endParaRPr lang="en-US"/>
                        </a:p>
                      </a:txBody>
                      <a:tcPr marL="80012" marR="80012" marT="40006" marB="40006" anchor="ctr">
                        <a:blipFill rotWithShape="0">
                          <a:blip r:embed="rId2"/>
                          <a:stretch>
                            <a:fillRect l="-218919" t="-100000" r="-201931"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94" t="-189873" r="-296471" b="-665823"/>
                          </a:stretch>
                        </a:blipFill>
                      </a:tcPr>
                    </a:tc>
                    <a:tc>
                      <a:txBody>
                        <a:bodyPr/>
                        <a:lstStyle/>
                        <a:p>
                          <a:endParaRPr lang="en-US"/>
                        </a:p>
                      </a:txBody>
                      <a:tcPr marL="80012" marR="80012" marT="40006" marB="40006">
                        <a:blipFill rotWithShape="0">
                          <a:blip r:embed="rId2"/>
                          <a:stretch>
                            <a:fillRect l="-150885" t="-189873" r="-346018" b="-665823"/>
                          </a:stretch>
                        </a:blipFill>
                      </a:tcPr>
                    </a:tc>
                    <a:tc>
                      <a:txBody>
                        <a:bodyPr/>
                        <a:lstStyle/>
                        <a:p>
                          <a:endParaRPr lang="en-US"/>
                        </a:p>
                      </a:txBody>
                      <a:tcPr marL="80012" marR="80012" marT="40006" marB="40006" anchor="ctr">
                        <a:blipFill rotWithShape="0">
                          <a:blip r:embed="rId2"/>
                          <a:stretch>
                            <a:fillRect l="-218919" t="-189873" r="-201931" b="-665823"/>
                          </a:stretch>
                        </a:blipFill>
                      </a:tcPr>
                    </a:tc>
                    <a:tc>
                      <a:txBody>
                        <a:bodyPr/>
                        <a:lstStyle/>
                        <a:p>
                          <a:endParaRPr lang="en-US"/>
                        </a:p>
                      </a:txBody>
                      <a:tcPr marL="80012" marR="80012" marT="40006" marB="40006" anchor="ctr">
                        <a:blipFill rotWithShape="0">
                          <a:blip r:embed="rId2"/>
                          <a:stretch>
                            <a:fillRect l="-317692" t="-189873" r="-101154" b="-665823"/>
                          </a:stretch>
                        </a:blipFill>
                      </a:tcPr>
                    </a:tc>
                    <a:tc>
                      <a:txBody>
                        <a:bodyPr/>
                        <a:lstStyle/>
                        <a:p>
                          <a:endParaRPr lang="en-US"/>
                        </a:p>
                      </a:txBody>
                      <a:tcPr marL="80012" marR="80012" marT="40006" marB="40006" anchor="ctr">
                        <a:blipFill rotWithShape="0">
                          <a:blip r:embed="rId2"/>
                          <a:stretch>
                            <a:fillRect l="-419305" t="-189873" r="-1544" b="-665823"/>
                          </a:stretch>
                        </a:blipFill>
                      </a:tcPr>
                    </a:tc>
                  </a:tr>
                  <a:tr h="482350">
                    <a:tc>
                      <a:txBody>
                        <a:bodyPr/>
                        <a:lstStyle/>
                        <a:p>
                          <a:endParaRPr lang="en-US"/>
                        </a:p>
                      </a:txBody>
                      <a:tcPr marL="80012" marR="80012" marT="40006" marB="40006" anchor="ctr">
                        <a:blipFill rotWithShape="0">
                          <a:blip r:embed="rId2"/>
                          <a:stretch>
                            <a:fillRect l="-294" t="-289873" r="-296471" b="-565823"/>
                          </a:stretch>
                        </a:blipFill>
                      </a:tcPr>
                    </a:tc>
                    <a:tc>
                      <a:txBody>
                        <a:bodyPr/>
                        <a:lstStyle/>
                        <a:p>
                          <a:endParaRPr lang="en-US"/>
                        </a:p>
                      </a:txBody>
                      <a:tcPr marL="80012" marR="80012" marT="40006" marB="40006">
                        <a:blipFill rotWithShape="0">
                          <a:blip r:embed="rId2"/>
                          <a:stretch>
                            <a:fillRect l="-150885" t="-289873" r="-346018" b="-565823"/>
                          </a:stretch>
                        </a:blipFill>
                      </a:tcPr>
                    </a:tc>
                    <a:tc>
                      <a:txBody>
                        <a:bodyPr/>
                        <a:lstStyle/>
                        <a:p>
                          <a:endParaRPr lang="en-US"/>
                        </a:p>
                      </a:txBody>
                      <a:tcPr marL="80012" marR="80012" marT="40006" marB="40006" anchor="ctr">
                        <a:blipFill rotWithShape="0">
                          <a:blip r:embed="rId2"/>
                          <a:stretch>
                            <a:fillRect l="-218919" t="-289873" r="-201931"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19305" t="-289873" r="-1544" b="-565823"/>
                          </a:stretch>
                        </a:blipFill>
                      </a:tcPr>
                    </a:tc>
                  </a:tr>
                  <a:tr h="554756">
                    <a:tc>
                      <a:txBody>
                        <a:bodyPr/>
                        <a:lstStyle/>
                        <a:p>
                          <a:endParaRPr lang="en-US"/>
                        </a:p>
                      </a:txBody>
                      <a:tcPr marL="80012" marR="80012" marT="40006" marB="40006" anchor="ctr">
                        <a:blipFill rotWithShape="0">
                          <a:blip r:embed="rId2"/>
                          <a:stretch>
                            <a:fillRect l="-294" t="-338462" r="-296471" b="-391209"/>
                          </a:stretch>
                        </a:blipFill>
                      </a:tcPr>
                    </a:tc>
                    <a:tc>
                      <a:txBody>
                        <a:bodyPr/>
                        <a:lstStyle/>
                        <a:p>
                          <a:endParaRPr lang="en-US"/>
                        </a:p>
                      </a:txBody>
                      <a:tcPr marL="80012" marR="80012" marT="40006" marB="40006">
                        <a:blipFill rotWithShape="0">
                          <a:blip r:embed="rId2"/>
                          <a:stretch>
                            <a:fillRect l="-150885" t="-338462" r="-346018" b="-391209"/>
                          </a:stretch>
                        </a:blipFill>
                      </a:tcPr>
                    </a:tc>
                    <a:tc>
                      <a:txBody>
                        <a:bodyPr/>
                        <a:lstStyle/>
                        <a:p>
                          <a:endParaRPr lang="en-US"/>
                        </a:p>
                      </a:txBody>
                      <a:tcPr marL="80012" marR="80012" marT="40006" marB="40006" anchor="ctr">
                        <a:blipFill rotWithShape="0">
                          <a:blip r:embed="rId2"/>
                          <a:stretch>
                            <a:fillRect l="-218919" t="-338462" r="-201931" b="-391209"/>
                          </a:stretch>
                        </a:blipFill>
                      </a:tcPr>
                    </a:tc>
                    <a:tc>
                      <a:txBody>
                        <a:bodyPr/>
                        <a:lstStyle/>
                        <a:p>
                          <a:endParaRPr lang="en-US"/>
                        </a:p>
                      </a:txBody>
                      <a:tcPr marL="80012" marR="80012" marT="40006" marB="40006" anchor="ctr">
                        <a:blipFill rotWithShape="0">
                          <a:blip r:embed="rId2"/>
                          <a:stretch>
                            <a:fillRect l="-317692" t="-338462" r="-101154" b="-391209"/>
                          </a:stretch>
                        </a:blipFill>
                      </a:tcPr>
                    </a:tc>
                    <a:tc>
                      <a:txBody>
                        <a:bodyPr/>
                        <a:lstStyle/>
                        <a:p>
                          <a:endParaRPr lang="en-US"/>
                        </a:p>
                      </a:txBody>
                      <a:tcPr marL="80012" marR="80012" marT="40006" marB="40006" anchor="ctr">
                        <a:blipFill rotWithShape="0">
                          <a:blip r:embed="rId2"/>
                          <a:stretch>
                            <a:fillRect l="-419305" t="-338462" r="-1544" b="-391209"/>
                          </a:stretch>
                        </a:blipFill>
                      </a:tcPr>
                    </a:tc>
                  </a:tr>
                  <a:tr h="635537">
                    <a:tc>
                      <a:txBody>
                        <a:bodyPr/>
                        <a:lstStyle/>
                        <a:p>
                          <a:endParaRPr lang="en-US"/>
                        </a:p>
                      </a:txBody>
                      <a:tcPr marL="80012" marR="80012" marT="40006" marB="40006" anchor="ctr">
                        <a:blipFill rotWithShape="0">
                          <a:blip r:embed="rId2"/>
                          <a:stretch>
                            <a:fillRect l="-294" t="-380000" r="-296471" b="-239048"/>
                          </a:stretch>
                        </a:blipFill>
                      </a:tcPr>
                    </a:tc>
                    <a:tc>
                      <a:txBody>
                        <a:bodyPr/>
                        <a:lstStyle/>
                        <a:p>
                          <a:endParaRPr lang="en-US"/>
                        </a:p>
                      </a:txBody>
                      <a:tcPr marL="80012" marR="80012" marT="40006" marB="40006">
                        <a:blipFill rotWithShape="0">
                          <a:blip r:embed="rId2"/>
                          <a:stretch>
                            <a:fillRect l="-150885" t="-380000" r="-346018" b="-239048"/>
                          </a:stretch>
                        </a:blipFill>
                      </a:tcPr>
                    </a:tc>
                    <a:tc>
                      <a:txBody>
                        <a:bodyPr/>
                        <a:lstStyle/>
                        <a:p>
                          <a:endParaRPr lang="en-US"/>
                        </a:p>
                      </a:txBody>
                      <a:tcPr marL="80012" marR="80012" marT="40006" marB="40006" anchor="ctr">
                        <a:blipFill rotWithShape="0">
                          <a:blip r:embed="rId2"/>
                          <a:stretch>
                            <a:fillRect l="-218919" t="-380000" r="-201931" b="-239048"/>
                          </a:stretch>
                        </a:blipFill>
                      </a:tcPr>
                    </a:tc>
                    <a:tc>
                      <a:txBody>
                        <a:bodyPr/>
                        <a:lstStyle/>
                        <a:p>
                          <a:endParaRPr lang="en-US"/>
                        </a:p>
                      </a:txBody>
                      <a:tcPr marL="80012" marR="80012" marT="40006" marB="40006" anchor="ctr">
                        <a:blipFill rotWithShape="0">
                          <a:blip r:embed="rId2"/>
                          <a:stretch>
                            <a:fillRect l="-317692" t="-380000" r="-101154" b="-239048"/>
                          </a:stretch>
                        </a:blipFill>
                      </a:tcPr>
                    </a:tc>
                    <a:tc>
                      <a:txBody>
                        <a:bodyPr/>
                        <a:lstStyle/>
                        <a:p>
                          <a:endParaRPr lang="en-US"/>
                        </a:p>
                      </a:txBody>
                      <a:tcPr marL="80012" marR="80012" marT="40006" marB="40006" anchor="ctr">
                        <a:blipFill rotWithShape="0">
                          <a:blip r:embed="rId2"/>
                          <a:stretch>
                            <a:fillRect l="-419305" t="-380000" r="-1544" b="-239048"/>
                          </a:stretch>
                        </a:blipFill>
                      </a:tcPr>
                    </a:tc>
                  </a:tr>
                  <a:tr h="483215">
                    <a:tc>
                      <a:txBody>
                        <a:bodyPr/>
                        <a:lstStyle/>
                        <a:p>
                          <a:endParaRPr lang="en-US"/>
                        </a:p>
                      </a:txBody>
                      <a:tcPr marL="80012" marR="80012" marT="40006" marB="40006" anchor="ctr">
                        <a:blipFill rotWithShape="0">
                          <a:blip r:embed="rId2"/>
                          <a:stretch>
                            <a:fillRect l="-294" t="-637975" r="-296471" b="-217722"/>
                          </a:stretch>
                        </a:blipFill>
                      </a:tcPr>
                    </a:tc>
                    <a:tc>
                      <a:txBody>
                        <a:bodyPr/>
                        <a:lstStyle/>
                        <a:p>
                          <a:endParaRPr lang="en-US"/>
                        </a:p>
                      </a:txBody>
                      <a:tcPr marL="80012" marR="80012" marT="40006" marB="40006">
                        <a:blipFill rotWithShape="0">
                          <a:blip r:embed="rId2"/>
                          <a:stretch>
                            <a:fillRect l="-150885" t="-637975" r="-346018" b="-217722"/>
                          </a:stretch>
                        </a:blipFill>
                      </a:tcPr>
                    </a:tc>
                    <a:tc>
                      <a:txBody>
                        <a:bodyPr/>
                        <a:lstStyle/>
                        <a:p>
                          <a:endParaRPr lang="en-US"/>
                        </a:p>
                      </a:txBody>
                      <a:tcPr marL="80012" marR="80012" marT="40006" marB="40006" anchor="ctr">
                        <a:blipFill rotWithShape="0">
                          <a:blip r:embed="rId2"/>
                          <a:stretch>
                            <a:fillRect l="-218919" t="-637975" r="-201931" b="-217722"/>
                          </a:stretch>
                        </a:blipFill>
                      </a:tcPr>
                    </a:tc>
                    <a:tc>
                      <a:txBody>
                        <a:bodyPr/>
                        <a:lstStyle/>
                        <a:p>
                          <a:endParaRPr lang="en-US"/>
                        </a:p>
                      </a:txBody>
                      <a:tcPr marL="80012" marR="80012" marT="40006" marB="40006" anchor="ctr">
                        <a:blipFill rotWithShape="0">
                          <a:blip r:embed="rId2"/>
                          <a:stretch>
                            <a:fillRect l="-317692" t="-637975" r="-101154" b="-217722"/>
                          </a:stretch>
                        </a:blipFill>
                      </a:tcPr>
                    </a:tc>
                    <a:tc>
                      <a:txBody>
                        <a:bodyPr/>
                        <a:lstStyle/>
                        <a:p>
                          <a:endParaRPr lang="en-US"/>
                        </a:p>
                      </a:txBody>
                      <a:tcPr marL="80012" marR="80012" marT="40006" marB="40006" anchor="ctr">
                        <a:blipFill rotWithShape="0">
                          <a:blip r:embed="rId2"/>
                          <a:stretch>
                            <a:fillRect l="-419305" t="-637975" r="-1544" b="-217722"/>
                          </a:stretch>
                        </a:blipFill>
                      </a:tcPr>
                    </a:tc>
                  </a:tr>
                  <a:tr h="1034652">
                    <a:tc>
                      <a:txBody>
                        <a:bodyPr/>
                        <a:lstStyle/>
                        <a:p>
                          <a:endParaRPr lang="en-US"/>
                        </a:p>
                      </a:txBody>
                      <a:tcPr marL="80012" marR="80012" marT="40006" marB="40006" anchor="ctr">
                        <a:blipFill rotWithShape="0">
                          <a:blip r:embed="rId2"/>
                          <a:stretch>
                            <a:fillRect l="-294" t="-342941" r="-296471"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17692" t="-342941" r="-10115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773561953"/>
                  </p:ext>
                </p:extLst>
              </p:nvPr>
            </p:nvGraphicFramePr>
            <p:xfrm>
              <a:off x="1892841" y="1804227"/>
              <a:ext cx="6651676" cy="4617949"/>
            </p:xfrm>
            <a:graphic>
              <a:graphicData uri="http://schemas.openxmlformats.org/drawingml/2006/table">
                <a:tbl>
                  <a:tblPr firstRow="1" bandRow="1">
                    <a:tableStyleId>{616DA210-FB5B-4158-B5E0-FEB733F419BA}</a:tableStyleId>
                  </a:tblPr>
                  <a:tblGrid>
                    <a:gridCol w="1374144"/>
                    <a:gridCol w="1759119"/>
                    <a:gridCol w="3518413"/>
                  </a:tblGrid>
                  <a:tr h="61355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1</m:t>
                                    </m:r>
                                  </m:sub>
                                </m:sSub>
                                <m:r>
                                  <a:rPr lang="en-US" sz="1700" smtClean="0"/>
                                  <m:t>=−</m:t>
                                </m:r>
                                <m:sSup>
                                  <m:sSupPr>
                                    <m:ctrlPr>
                                      <a:rPr lang="en-US" sz="1700" smtClean="0"/>
                                    </m:ctrlPr>
                                  </m:sSupPr>
                                  <m:e>
                                    <m:r>
                                      <a:rPr lang="en-US" sz="1700" smtClean="0"/>
                                      <m:t>𝑊</m:t>
                                    </m:r>
                                  </m:e>
                                  <m:sup>
                                    <m:r>
                                      <a:rPr lang="en-US" sz="1700" smtClean="0"/>
                                      <m:t>𝑇</m:t>
                                    </m:r>
                                  </m:sup>
                                </m:sSup>
                                <m:r>
                                  <a:rPr lang="en-US" sz="1700" smtClean="0"/>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1</m:t>
                                        </m:r>
                                      </m:sub>
                                    </m:sSub>
                                  </m:num>
                                  <m:den>
                                    <m:r>
                                      <a:rPr lang="en-US" sz="1700" smtClean="0"/>
                                      <m:t>𝑑𝑊</m:t>
                                    </m:r>
                                  </m:den>
                                </m:f>
                                <m:r>
                                  <a:rPr lang="en-US" sz="1700" smtClean="0"/>
                                  <m:t>=−</m:t>
                                </m:r>
                                <m:r>
                                  <a:rPr lang="en-US" sz="1700" smtClean="0"/>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2</m:t>
                                    </m:r>
                                  </m:sub>
                                </m:sSub>
                                <m:r>
                                  <a:rPr lang="en-US" sz="1700" smtClean="0"/>
                                  <m:t>=</m:t>
                                </m:r>
                                <m:sSup>
                                  <m:sSupPr>
                                    <m:ctrlPr>
                                      <a:rPr lang="en-US" sz="1700" b="0" i="0"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2</m:t>
                                        </m:r>
                                      </m:sub>
                                    </m:sSub>
                                  </m:num>
                                  <m:den>
                                    <m:r>
                                      <a:rPr lang="en-US" sz="1700" smtClean="0"/>
                                      <m:t>𝑑</m:t>
                                    </m:r>
                                    <m:sSub>
                                      <m:sSubPr>
                                        <m:ctrlPr>
                                          <a:rPr lang="en-US" sz="1700" smtClean="0"/>
                                        </m:ctrlPr>
                                      </m:sSubPr>
                                      <m:e>
                                        <m:r>
                                          <a:rPr lang="en-US" sz="1700" smtClean="0"/>
                                          <m:t>𝜉</m:t>
                                        </m:r>
                                      </m:e>
                                      <m:sub>
                                        <m:r>
                                          <a:rPr lang="en-US" sz="1700" smtClean="0"/>
                                          <m:t>1</m:t>
                                        </m:r>
                                      </m:sub>
                                    </m:sSub>
                                  </m:den>
                                </m:f>
                                <m:r>
                                  <a:rPr lang="en-US" sz="1700" smtClean="0"/>
                                  <m:t>=</m:t>
                                </m:r>
                                <m:sSup>
                                  <m:sSupPr>
                                    <m:ctrlPr>
                                      <a:rPr lang="en-US" sz="1700" smtClean="0"/>
                                    </m:ctrlPr>
                                  </m:sSupPr>
                                  <m:e>
                                    <m:r>
                                      <a:rPr lang="en-US" sz="1700" smtClean="0"/>
                                      <m:t>𝑒</m:t>
                                    </m:r>
                                  </m:e>
                                  <m:sup>
                                    <m:sSub>
                                      <m:sSubPr>
                                        <m:ctrlPr>
                                          <a:rPr lang="en-US" sz="1700" smtClean="0"/>
                                        </m:ctrlPr>
                                      </m:sSubPr>
                                      <m:e>
                                        <m:r>
                                          <a:rPr lang="en-US" sz="1700" smtClean="0"/>
                                          <m:t>𝜉</m:t>
                                        </m:r>
                                      </m:e>
                                      <m:sub>
                                        <m:r>
                                          <a:rPr lang="en-US" sz="1700" smtClean="0"/>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3</m:t>
                                    </m:r>
                                  </m:sub>
                                </m:sSub>
                                <m:r>
                                  <a:rPr lang="en-US" sz="1700" smtClean="0"/>
                                  <m:t>=</m:t>
                                </m:r>
                                <m:r>
                                  <a:rPr lang="en-US" sz="1700"/>
                                  <m:t>1+</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3</m:t>
                                        </m:r>
                                      </m:sub>
                                    </m:sSub>
                                  </m:num>
                                  <m:den>
                                    <m:r>
                                      <a:rPr lang="en-US" sz="1700" smtClean="0"/>
                                      <m:t>𝑑</m:t>
                                    </m:r>
                                    <m:sSub>
                                      <m:sSubPr>
                                        <m:ctrlPr>
                                          <a:rPr lang="en-US" sz="1700" smtClean="0"/>
                                        </m:ctrlPr>
                                      </m:sSubPr>
                                      <m:e>
                                        <m:r>
                                          <a:rPr lang="en-US" sz="1700" smtClean="0"/>
                                          <m:t>𝜉</m:t>
                                        </m:r>
                                      </m:e>
                                      <m:sub>
                                        <m:r>
                                          <a:rPr lang="en-US" sz="1700" smtClean="0"/>
                                          <m:t>2</m:t>
                                        </m:r>
                                      </m:sub>
                                    </m:sSub>
                                  </m:den>
                                </m:f>
                                <m:r>
                                  <a:rPr lang="en-US" sz="1700" smtClean="0"/>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7557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4</m:t>
                                    </m:r>
                                  </m:sub>
                                </m:sSub>
                                <m:r>
                                  <a:rPr lang="en-US" sz="1700"/>
                                  <m:t>=</m:t>
                                </m:r>
                                <m:f>
                                  <m:fPr>
                                    <m:ctrlPr>
                                      <a:rPr lang="mr-IN" sz="1700"/>
                                    </m:ctrlPr>
                                  </m:fPr>
                                  <m:num>
                                    <m:r>
                                      <a:rPr lang="en-US" sz="1700"/>
                                      <m:t>1</m:t>
                                    </m:r>
                                  </m:num>
                                  <m:den>
                                    <m:sSub>
                                      <m:sSubPr>
                                        <m:ctrlPr>
                                          <a:rPr lang="en-US" sz="1700"/>
                                        </m:ctrlPr>
                                      </m:sSubPr>
                                      <m:e>
                                        <m:r>
                                          <a:rPr lang="en-US" sz="1700"/>
                                          <m:t>𝜉</m:t>
                                        </m:r>
                                      </m:e>
                                      <m:sub>
                                        <m:r>
                                          <a:rPr lang="en-US" sz="1700"/>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4</m:t>
                                        </m:r>
                                      </m:sub>
                                    </m:sSub>
                                  </m:num>
                                  <m:den>
                                    <m:r>
                                      <a:rPr lang="en-US" sz="1700" smtClean="0"/>
                                      <m:t>𝑑</m:t>
                                    </m:r>
                                    <m:sSub>
                                      <m:sSubPr>
                                        <m:ctrlPr>
                                          <a:rPr lang="en-US" sz="1700" smtClean="0"/>
                                        </m:ctrlPr>
                                      </m:sSubPr>
                                      <m:e>
                                        <m:r>
                                          <a:rPr lang="en-US" sz="1700" smtClean="0"/>
                                          <m:t>𝜉</m:t>
                                        </m:r>
                                      </m:e>
                                      <m:sub>
                                        <m:r>
                                          <a:rPr lang="en-US" sz="1700" smtClean="0"/>
                                          <m:t>3</m:t>
                                        </m:r>
                                      </m:sub>
                                    </m:sSub>
                                  </m:den>
                                </m:f>
                                <m:r>
                                  <a:rPr lang="en-US" sz="1700" smtClean="0"/>
                                  <m:t>=−</m:t>
                                </m:r>
                                <m:f>
                                  <m:fPr>
                                    <m:ctrlPr>
                                      <a:rPr lang="mr-IN" sz="1700" smtClean="0"/>
                                    </m:ctrlPr>
                                  </m:fPr>
                                  <m:num>
                                    <m:r>
                                      <a:rPr lang="en-US" sz="1700" smtClean="0"/>
                                      <m:t>1</m:t>
                                    </m:r>
                                  </m:num>
                                  <m:den>
                                    <m:sSubSup>
                                      <m:sSubSupPr>
                                        <m:ctrlPr>
                                          <a:rPr lang="en-US" sz="1700" smtClean="0"/>
                                        </m:ctrlPr>
                                      </m:sSubSupPr>
                                      <m:e>
                                        <m:r>
                                          <a:rPr lang="en-US" sz="1700" smtClean="0"/>
                                          <m:t>𝜉</m:t>
                                        </m:r>
                                      </m:e>
                                      <m:sub>
                                        <m:r>
                                          <a:rPr lang="en-US" sz="1700" smtClean="0"/>
                                          <m:t>3</m:t>
                                        </m:r>
                                      </m:sub>
                                      <m:sup>
                                        <m:r>
                                          <a:rPr lang="en-US" sz="1700" smtClean="0"/>
                                          <m:t>2</m:t>
                                        </m:r>
                                      </m:sup>
                                    </m:sSubSup>
                                  </m:den>
                                </m:f>
                              </m:oMath>
                            </m:oMathPara>
                          </a14:m>
                          <a:endParaRPr lang="en-US" sz="1700" dirty="0"/>
                        </a:p>
                      </a:txBody>
                      <a:tcPr marL="109000" marR="109000" marT="54500" marB="54500"/>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der4(x):</a:t>
                          </a:r>
                        </a:p>
                        <a:p>
                          <a:pPr/>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865787">
                    <a:tc>
                      <a:txBody>
                        <a:bodyPr/>
                        <a:lstStyle/>
                        <a:p>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5</m:t>
                                    </m:r>
                                  </m:sub>
                                </m:sSub>
                                <m:r>
                                  <a:rPr lang="en-US" sz="1700" smtClean="0"/>
                                  <m:t>=</m:t>
                                </m:r>
                                <m:func>
                                  <m:funcPr>
                                    <m:ctrlPr>
                                      <a:rPr lang="en-US" sz="1700" smtClean="0"/>
                                    </m:ctrlPr>
                                  </m:funcPr>
                                  <m:fName>
                                    <m:r>
                                      <m:rPr>
                                        <m:sty m:val="p"/>
                                      </m:rPr>
                                      <a:rPr lang="en-US" sz="1700" smtClean="0"/>
                                      <m:t>log</m:t>
                                    </m:r>
                                  </m:fName>
                                  <m:e>
                                    <m:sSub>
                                      <m:sSubPr>
                                        <m:ctrlPr>
                                          <a:rPr lang="en-US" sz="1700" smtClean="0"/>
                                        </m:ctrlPr>
                                      </m:sSubPr>
                                      <m:e>
                                        <m:r>
                                          <a:rPr lang="en-US" sz="1700" smtClean="0"/>
                                          <m:t>𝜉</m:t>
                                        </m:r>
                                      </m:e>
                                      <m:sub>
                                        <m:r>
                                          <a:rPr lang="en-US" sz="1700" smtClean="0"/>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5</m:t>
                                        </m:r>
                                      </m:sub>
                                    </m:sSub>
                                  </m:num>
                                  <m:den>
                                    <m:r>
                                      <a:rPr lang="en-US" sz="1700" smtClean="0"/>
                                      <m:t>𝑑</m:t>
                                    </m:r>
                                    <m:sSub>
                                      <m:sSubPr>
                                        <m:ctrlPr>
                                          <a:rPr lang="en-US" sz="1700" smtClean="0"/>
                                        </m:ctrlPr>
                                      </m:sSubPr>
                                      <m:e>
                                        <m:r>
                                          <a:rPr lang="en-US" sz="1700" smtClean="0"/>
                                          <m:t>𝜉</m:t>
                                        </m:r>
                                      </m:e>
                                      <m:sub>
                                        <m:r>
                                          <a:rPr lang="en-US" sz="1700" smtClean="0"/>
                                          <m:t>4</m:t>
                                        </m:r>
                                      </m:sub>
                                    </m:sSub>
                                  </m:den>
                                </m:f>
                                <m:r>
                                  <a:rPr lang="en-US" sz="1700" smtClean="0"/>
                                  <m:t>=</m:t>
                                </m:r>
                                <m:f>
                                  <m:fPr>
                                    <m:ctrlPr>
                                      <a:rPr lang="mr-IN" sz="1700" smtClean="0"/>
                                    </m:ctrlPr>
                                  </m:fPr>
                                  <m:num>
                                    <m:r>
                                      <a:rPr lang="en-US" sz="1700" smtClean="0"/>
                                      <m:t>1</m:t>
                                    </m:r>
                                  </m:num>
                                  <m:den>
                                    <m:sSub>
                                      <m:sSubPr>
                                        <m:ctrlPr>
                                          <a:rPr lang="en-US" sz="1700" smtClean="0"/>
                                        </m:ctrlPr>
                                      </m:sSubPr>
                                      <m:e>
                                        <m:r>
                                          <a:rPr lang="en-US" sz="1700" smtClean="0"/>
                                          <m:t>𝜉</m:t>
                                        </m:r>
                                      </m:e>
                                      <m:sub>
                                        <m:r>
                                          <a:rPr lang="en-US" sz="1700" smtClean="0"/>
                                          <m:t>4</m:t>
                                        </m:r>
                                      </m:sub>
                                    </m:sSub>
                                  </m:den>
                                </m:f>
                              </m:oMath>
                            </m:oMathPara>
                          </a14:m>
                          <a:endParaRPr lang="en-US" sz="1700" b="0" dirty="0" smtClean="0"/>
                        </a:p>
                      </a:txBody>
                      <a:tcPr marL="109000" marR="109000" marT="54500" marB="54500"/>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der5(x)</a:t>
                          </a:r>
                        </a:p>
                        <a:p>
                          <a:pPr/>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58280">
                    <a:tc>
                      <a:txBody>
                        <a:bodyPr/>
                        <a:lstStyle/>
                        <a:p>
                          <a:pPr/>
                          <a14:m>
                            <m:oMathPara xmlns:m="http://schemas.openxmlformats.org/officeDocument/2006/math">
                              <m:oMathParaPr>
                                <m:jc m:val="centerGroup"/>
                              </m:oMathParaPr>
                              <m:oMath xmlns:m="http://schemas.openxmlformats.org/officeDocument/2006/math">
                                <m:sSubSup>
                                  <m:sSubSupPr>
                                    <m:ctrlPr>
                                      <a:rPr lang="en-US" sz="1700" smtClean="0"/>
                                    </m:ctrlPr>
                                  </m:sSubSupPr>
                                  <m:e>
                                    <m:r>
                                      <a:rPr lang="en-US" sz="1700" smtClean="0"/>
                                      <m:t>ℒ</m:t>
                                    </m:r>
                                  </m:e>
                                  <m:sub>
                                    <m:r>
                                      <a:rPr lang="en-US" sz="1700" smtClean="0"/>
                                      <m:t>𝑖</m:t>
                                    </m:r>
                                  </m:sub>
                                  <m:sup>
                                    <m:r>
                                      <a:rPr lang="en-US" sz="1700" smtClean="0"/>
                                      <m:t>𝐴</m:t>
                                    </m:r>
                                  </m:sup>
                                </m:sSubSup>
                                <m:r>
                                  <a:rPr lang="en-US" sz="1700" smtClean="0"/>
                                  <m:t>=−</m:t>
                                </m:r>
                                <m:r>
                                  <a:rPr lang="en-US" sz="1700" smtClean="0"/>
                                  <m:t>𝑦</m:t>
                                </m:r>
                                <m:sSub>
                                  <m:sSubPr>
                                    <m:ctrlPr>
                                      <a:rPr lang="en-US" sz="1700" smtClean="0"/>
                                    </m:ctrlPr>
                                  </m:sSubPr>
                                  <m:e>
                                    <m:r>
                                      <a:rPr lang="en-US" sz="1700" smtClean="0"/>
                                      <m:t>𝜉</m:t>
                                    </m:r>
                                  </m:e>
                                  <m:sub>
                                    <m:r>
                                      <a:rPr lang="en-US" sz="1700" smtClean="0"/>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r>
                                      <a:rPr lang="en-US" sz="1700" smtClean="0"/>
                                      <m:t>ℒ</m:t>
                                    </m:r>
                                  </m:num>
                                  <m:den>
                                    <m:r>
                                      <a:rPr lang="en-US" sz="1700" smtClean="0"/>
                                      <m:t>𝑑</m:t>
                                    </m:r>
                                    <m:sSub>
                                      <m:sSubPr>
                                        <m:ctrlPr>
                                          <a:rPr lang="en-US" sz="1700" smtClean="0"/>
                                        </m:ctrlPr>
                                      </m:sSubPr>
                                      <m:e>
                                        <m:r>
                                          <a:rPr lang="en-US" sz="1700" smtClean="0"/>
                                          <m:t>𝜉</m:t>
                                        </m:r>
                                      </m:e>
                                      <m:sub>
                                        <m:r>
                                          <a:rPr lang="en-US" sz="1700" smtClean="0"/>
                                          <m:t>5</m:t>
                                        </m:r>
                                      </m:sub>
                                    </m:sSub>
                                  </m:den>
                                </m:f>
                                <m:r>
                                  <a:rPr lang="en-US" sz="1700" smtClean="0"/>
                                  <m:t>=−</m:t>
                                </m:r>
                                <m:r>
                                  <a:rPr lang="en-US" sz="1700" smtClean="0"/>
                                  <m:t>𝑦</m:t>
                                </m:r>
                              </m:oMath>
                            </m:oMathPara>
                          </a14:m>
                          <a:endParaRPr lang="en-US" sz="1700" b="0" dirty="0"/>
                        </a:p>
                      </a:txBody>
                      <a:tcPr marL="109000" marR="109000" marT="54500" marB="54500"/>
                    </a:tc>
                    <a:tc>
                      <a:txBody>
                        <a:bodyPr/>
                        <a:lstStyle/>
                        <a:p>
                          <a:pPr/>
                          <a:endParaRPr lang="en-US" sz="1600" b="0" dirty="0"/>
                        </a:p>
                      </a:txBody>
                      <a:tcPr marL="109000" marR="109000" marT="54500" marB="54500"/>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773561953"/>
                  </p:ext>
                </p:extLst>
              </p:nvPr>
            </p:nvGraphicFramePr>
            <p:xfrm>
              <a:off x="1892841" y="1804227"/>
              <a:ext cx="6651676" cy="4617949"/>
            </p:xfrm>
            <a:graphic>
              <a:graphicData uri="http://schemas.openxmlformats.org/drawingml/2006/table">
                <a:tbl>
                  <a:tblPr firstRow="1" bandRow="1">
                    <a:tableStyleId>{616DA210-FB5B-4158-B5E0-FEB733F419BA}</a:tableStyleId>
                  </a:tblPr>
                  <a:tblGrid>
                    <a:gridCol w="1374144"/>
                    <a:gridCol w="1759119"/>
                    <a:gridCol w="3518413"/>
                  </a:tblGrid>
                  <a:tr h="840520">
                    <a:tc>
                      <a:txBody>
                        <a:bodyPr/>
                        <a:lstStyle/>
                        <a:p>
                          <a:endParaRPr lang="en-US"/>
                        </a:p>
                      </a:txBody>
                      <a:tcPr marL="109000" marR="109000" marT="54500" marB="54500" anchor="ctr">
                        <a:blipFill rotWithShape="0">
                          <a:blip r:embed="rId2"/>
                          <a:stretch>
                            <a:fillRect l="-442" t="-725" r="-384513" b="-451449"/>
                          </a:stretch>
                        </a:blipFill>
                      </a:tcPr>
                    </a:tc>
                    <a:tc>
                      <a:txBody>
                        <a:bodyPr/>
                        <a:lstStyle/>
                        <a:p>
                          <a:endParaRPr lang="en-US"/>
                        </a:p>
                      </a:txBody>
                      <a:tcPr marL="109000" marR="109000" marT="54500" marB="54500">
                        <a:blipFill rotWithShape="0">
                          <a:blip r:embed="rId2"/>
                          <a:stretch>
                            <a:fillRect l="-78819" t="-725" r="-201736" b="-451449"/>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840520">
                    <a:tc>
                      <a:txBody>
                        <a:bodyPr/>
                        <a:lstStyle/>
                        <a:p>
                          <a:endParaRPr lang="en-US"/>
                        </a:p>
                      </a:txBody>
                      <a:tcPr marL="109000" marR="109000" marT="54500" marB="54500" anchor="ctr">
                        <a:blipFill rotWithShape="0">
                          <a:blip r:embed="rId2"/>
                          <a:stretch>
                            <a:fillRect l="-442" t="-100725" r="-384513" b="-351449"/>
                          </a:stretch>
                        </a:blipFill>
                      </a:tcPr>
                    </a:tc>
                    <a:tc>
                      <a:txBody>
                        <a:bodyPr/>
                        <a:lstStyle/>
                        <a:p>
                          <a:endParaRPr lang="en-US"/>
                        </a:p>
                      </a:txBody>
                      <a:tcPr marL="109000" marR="109000" marT="54500" marB="54500">
                        <a:blipFill rotWithShape="0">
                          <a:blip r:embed="rId2"/>
                          <a:stretch>
                            <a:fillRect l="-78819" t="-100725" r="-201736" b="-351449"/>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endParaRPr lang="en-US" sz="1600" b="0" dirty="0" smtClean="0">
                            <a:solidFill>
                              <a:schemeClr val="tx1">
                                <a:lumMod val="95000"/>
                                <a:lumOff val="5000"/>
                              </a:schemeClr>
                            </a:solidFill>
                          </a:endParaRPr>
                        </a:p>
                      </a:txBody>
                      <a:tcPr marL="109000" marR="109000" marT="54500" marB="54500"/>
                    </a:tc>
                  </a:tr>
                  <a:tr h="657102">
                    <a:tc>
                      <a:txBody>
                        <a:bodyPr/>
                        <a:lstStyle/>
                        <a:p>
                          <a:endParaRPr lang="en-US"/>
                        </a:p>
                      </a:txBody>
                      <a:tcPr marL="109000" marR="109000" marT="54500" marB="54500" anchor="ctr">
                        <a:blipFill rotWithShape="0">
                          <a:blip r:embed="rId2"/>
                          <a:stretch>
                            <a:fillRect l="-442" t="-256481" r="-384513" b="-349074"/>
                          </a:stretch>
                        </a:blipFill>
                      </a:tcPr>
                    </a:tc>
                    <a:tc>
                      <a:txBody>
                        <a:bodyPr/>
                        <a:lstStyle/>
                        <a:p>
                          <a:endParaRPr lang="en-US"/>
                        </a:p>
                      </a:txBody>
                      <a:tcPr marL="109000" marR="109000" marT="54500" marB="54500">
                        <a:blipFill rotWithShape="0">
                          <a:blip r:embed="rId2"/>
                          <a:stretch>
                            <a:fillRect l="-78819" t="-256481" r="-201736" b="-34907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755740">
                    <a:tc>
                      <a:txBody>
                        <a:bodyPr/>
                        <a:lstStyle/>
                        <a:p>
                          <a:endParaRPr lang="en-US"/>
                        </a:p>
                      </a:txBody>
                      <a:tcPr marL="109000" marR="109000" marT="54500" marB="54500" anchor="ctr">
                        <a:blipFill rotWithShape="0">
                          <a:blip r:embed="rId2"/>
                          <a:stretch>
                            <a:fillRect l="-442" t="-308000" r="-384513" b="-201600"/>
                          </a:stretch>
                        </a:blipFill>
                      </a:tcPr>
                    </a:tc>
                    <a:tc>
                      <a:txBody>
                        <a:bodyPr/>
                        <a:lstStyle/>
                        <a:p>
                          <a:endParaRPr lang="en-US"/>
                        </a:p>
                      </a:txBody>
                      <a:tcPr marL="109000" marR="109000" marT="54500" marB="54500">
                        <a:blipFill rotWithShape="0">
                          <a:blip r:embed="rId2"/>
                          <a:stretch>
                            <a:fillRect l="-78819" t="-308000" r="-201736" b="-201600"/>
                          </a:stretch>
                        </a:blipFill>
                      </a:tcPr>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der4(x):</a:t>
                          </a:r>
                        </a:p>
                        <a:p>
                          <a:pPr/>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865787">
                    <a:tc>
                      <a:txBody>
                        <a:bodyPr/>
                        <a:lstStyle/>
                        <a:p>
                          <a:endParaRPr lang="en-US"/>
                        </a:p>
                      </a:txBody>
                      <a:tcPr marL="109000" marR="109000" marT="54500" marB="54500" anchor="ctr">
                        <a:blipFill rotWithShape="0">
                          <a:blip r:embed="rId2"/>
                          <a:stretch>
                            <a:fillRect l="-442" t="-359155" r="-384513" b="-77465"/>
                          </a:stretch>
                        </a:blipFill>
                      </a:tcPr>
                    </a:tc>
                    <a:tc>
                      <a:txBody>
                        <a:bodyPr/>
                        <a:lstStyle/>
                        <a:p>
                          <a:endParaRPr lang="en-US"/>
                        </a:p>
                      </a:txBody>
                      <a:tcPr marL="109000" marR="109000" marT="54500" marB="54500">
                        <a:blipFill rotWithShape="0">
                          <a:blip r:embed="rId2"/>
                          <a:stretch>
                            <a:fillRect l="-78819" t="-359155" r="-201736" b="-77465"/>
                          </a:stretch>
                        </a:blipFill>
                      </a:tcPr>
                    </a:tc>
                    <a:tc>
                      <a:txBody>
                        <a:bodyPr/>
                        <a:lstStyle/>
                        <a:p>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der5(x)</a:t>
                          </a:r>
                        </a:p>
                        <a:p>
                          <a:pPr/>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endParaRPr lang="en-US" sz="1600" b="0" kern="120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58280">
                    <a:tc>
                      <a:txBody>
                        <a:bodyPr/>
                        <a:lstStyle/>
                        <a:p>
                          <a:endParaRPr lang="en-US"/>
                        </a:p>
                      </a:txBody>
                      <a:tcPr marL="109000" marR="109000" marT="54500" marB="54500" anchor="ctr">
                        <a:blipFill rotWithShape="0">
                          <a:blip r:embed="rId2"/>
                          <a:stretch>
                            <a:fillRect l="-442" t="-603704" r="-384513" b="-1852"/>
                          </a:stretch>
                        </a:blipFill>
                      </a:tcPr>
                    </a:tc>
                    <a:tc>
                      <a:txBody>
                        <a:bodyPr/>
                        <a:lstStyle/>
                        <a:p>
                          <a:endParaRPr lang="en-US"/>
                        </a:p>
                      </a:txBody>
                      <a:tcPr marL="109000" marR="109000" marT="54500" marB="54500">
                        <a:blipFill rotWithShape="0">
                          <a:blip r:embed="rId2"/>
                          <a:stretch>
                            <a:fillRect l="-78819" t="-603704" r="-201736" b="-1852"/>
                          </a:stretch>
                        </a:blipFill>
                      </a:tcPr>
                    </a:tc>
                    <a:tc>
                      <a:txBody>
                        <a:bodyPr/>
                        <a:lstStyle/>
                        <a:p>
                          <a:pPr/>
                          <a:endParaRPr lang="en-US" sz="1600" b="0" dirty="0"/>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create the computational graph </a:t>
            </a:r>
            <a:r>
              <a:rPr lang="mr-IN" dirty="0" smtClean="0"/>
              <a:t>…</a:t>
            </a:r>
            <a:r>
              <a:rPr lang="en-US" dirty="0" smtClean="0"/>
              <a:t> </a:t>
            </a:r>
          </a:p>
          <a:p>
            <a:endParaRPr lang="en-US" dirty="0"/>
          </a:p>
          <a:p>
            <a:r>
              <a:rPr lang="en-US" dirty="0" smtClean="0"/>
              <a:t>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91</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425729" y="2469356"/>
            <a:ext cx="1919751" cy="818792"/>
            <a:chOff x="2887028" y="2798805"/>
            <a:chExt cx="1919751" cy="818792"/>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2887028" y="2955813"/>
                  <a:ext cx="1227772" cy="661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2887028" y="2955813"/>
                  <a:ext cx="1227772" cy="661784"/>
                </a:xfrm>
                <a:prstGeom prst="rect">
                  <a:avLst/>
                </a:prstGeom>
                <a:blipFill rotWithShape="0">
                  <a:blip r:embed="rId6"/>
                  <a:stretch>
                    <a:fillRect b="-64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Each node of the graph we create the function and the partial derivatives</a:t>
            </a:r>
          </a:p>
          <a:p>
            <a:pPr marL="342900" indent="-342900">
              <a:buFont typeface="Arial" charset="0"/>
              <a:buChar char="•"/>
            </a:pPr>
            <a:r>
              <a:rPr lang="en-US" dirty="0" smtClean="0"/>
              <a:t>Now we can either go forward or backward depending on the situation (in general) forward is easier to implement and to understand. The difference </a:t>
            </a:r>
            <a:r>
              <a:rPr lang="en-US" smtClean="0"/>
              <a:t>is clearer </a:t>
            </a:r>
            <a:r>
              <a:rPr lang="en-US" dirty="0" smtClean="0"/>
              <a:t>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632151832"/>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632151832"/>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57700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283316458"/>
                  </p:ext>
                </p:extLst>
              </p:nvPr>
            </p:nvGraphicFramePr>
            <p:xfrm>
              <a:off x="1103025" y="983807"/>
              <a:ext cx="7550805" cy="5230338"/>
            </p:xfrm>
            <a:graphic>
              <a:graphicData uri="http://schemas.openxmlformats.org/drawingml/2006/table">
                <a:tbl>
                  <a:tblPr firstRow="1" bandRow="1">
                    <a:tableStyleId>{073A0DAA-6AF3-43AB-8588-CEC1D06C72B9}</a:tableStyleId>
                  </a:tblPr>
                  <a:tblGrid>
                    <a:gridCol w="2369121"/>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0617060B-F703-854F-9BB3-6B39456C6457}" type="mathplaceholder">
                                  <a:rPr lang="en-US" sz="1400" i="1" smtClean="0">
                                    <a:latin typeface="Cambria Math" charset="0"/>
                                  </a:rPr>
                                  <a:t>Type equation here.</a:t>
                                </a:fld>
                              </m:oMath>
                            </m:oMathPara>
                          </a14:m>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283316458"/>
                  </p:ext>
                </p:extLst>
              </p:nvPr>
            </p:nvGraphicFramePr>
            <p:xfrm>
              <a:off x="1103025" y="983807"/>
              <a:ext cx="7550805" cy="5230338"/>
            </p:xfrm>
            <a:graphic>
              <a:graphicData uri="http://schemas.openxmlformats.org/drawingml/2006/table">
                <a:tbl>
                  <a:tblPr firstRow="1" bandRow="1">
                    <a:tableStyleId>{073A0DAA-6AF3-43AB-8588-CEC1D06C72B9}</a:tableStyleId>
                  </a:tblPr>
                  <a:tblGrid>
                    <a:gridCol w="2369121"/>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57" t="-102353" r="-219794" b="-812941"/>
                          </a:stretch>
                        </a:blipFill>
                      </a:tcPr>
                    </a:tc>
                    <a:tc>
                      <a:txBody>
                        <a:bodyPr/>
                        <a:lstStyle/>
                        <a:p>
                          <a:endParaRPr lang="en-US"/>
                        </a:p>
                      </a:txBody>
                      <a:tcPr>
                        <a:blipFill rotWithShape="0">
                          <a:blip r:embed="rId2"/>
                          <a:stretch>
                            <a:fillRect l="-151163" t="-102353" r="-231395" b="-812941"/>
                          </a:stretch>
                        </a:blipFill>
                      </a:tcPr>
                    </a:tc>
                    <a:tc>
                      <a:txBody>
                        <a:bodyPr/>
                        <a:lstStyle/>
                        <a:p>
                          <a:endParaRPr lang="en-US"/>
                        </a:p>
                      </a:txBody>
                      <a:tcPr anchor="ctr">
                        <a:blipFill rotWithShape="0">
                          <a:blip r:embed="rId2"/>
                          <a:stretch>
                            <a:fillRect l="-218182" t="-102353" r="-101010" b="-81294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57" t="-191111" r="-219794" b="-667778"/>
                          </a:stretch>
                        </a:blipFill>
                      </a:tcPr>
                    </a:tc>
                    <a:tc>
                      <a:txBody>
                        <a:bodyPr/>
                        <a:lstStyle/>
                        <a:p>
                          <a:endParaRPr lang="en-US"/>
                        </a:p>
                      </a:txBody>
                      <a:tcPr>
                        <a:blipFill rotWithShape="0">
                          <a:blip r:embed="rId2"/>
                          <a:stretch>
                            <a:fillRect l="-151163" t="-191111" r="-231395" b="-667778"/>
                          </a:stretch>
                        </a:blipFill>
                      </a:tcPr>
                    </a:tc>
                    <a:tc>
                      <a:txBody>
                        <a:bodyPr/>
                        <a:lstStyle/>
                        <a:p>
                          <a:endParaRPr lang="en-US"/>
                        </a:p>
                      </a:txBody>
                      <a:tcPr anchor="ctr">
                        <a:blipFill rotWithShape="0">
                          <a:blip r:embed="rId2"/>
                          <a:stretch>
                            <a:fillRect l="-218182" t="-191111" r="-101010" b="-667778"/>
                          </a:stretch>
                        </a:blipFill>
                      </a:tcPr>
                    </a:tc>
                    <a:tc>
                      <a:txBody>
                        <a:bodyPr/>
                        <a:lstStyle/>
                        <a:p>
                          <a:endParaRPr lang="en-US"/>
                        </a:p>
                      </a:txBody>
                      <a:tcPr anchor="ctr">
                        <a:blipFill rotWithShape="0">
                          <a:blip r:embed="rId2"/>
                          <a:stretch>
                            <a:fillRect l="-319257" t="-191111" r="-1351" b="-667778"/>
                          </a:stretch>
                        </a:blipFill>
                      </a:tcPr>
                    </a:tc>
                  </a:tr>
                  <a:tr h="551246">
                    <a:tc>
                      <a:txBody>
                        <a:bodyPr/>
                        <a:lstStyle/>
                        <a:p>
                          <a:endParaRPr lang="en-US"/>
                        </a:p>
                      </a:txBody>
                      <a:tcPr anchor="ctr">
                        <a:blipFill rotWithShape="0">
                          <a:blip r:embed="rId2"/>
                          <a:stretch>
                            <a:fillRect l="-257" t="-287912" r="-219794" b="-560440"/>
                          </a:stretch>
                        </a:blipFill>
                      </a:tcPr>
                    </a:tc>
                    <a:tc>
                      <a:txBody>
                        <a:bodyPr/>
                        <a:lstStyle/>
                        <a:p>
                          <a:endParaRPr lang="en-US"/>
                        </a:p>
                      </a:txBody>
                      <a:tcPr>
                        <a:blipFill rotWithShape="0">
                          <a:blip r:embed="rId2"/>
                          <a:stretch>
                            <a:fillRect l="-151163" t="-287912" r="-231395" b="-560440"/>
                          </a:stretch>
                        </a:blipFill>
                      </a:tcPr>
                    </a:tc>
                    <a:tc>
                      <a:txBody>
                        <a:bodyPr/>
                        <a:lstStyle/>
                        <a:p>
                          <a:endParaRPr lang="en-US"/>
                        </a:p>
                      </a:txBody>
                      <a:tcPr anchor="ctr">
                        <a:blipFill rotWithShape="0">
                          <a:blip r:embed="rId2"/>
                          <a:stretch>
                            <a:fillRect l="-218182" t="-287912" r="-101010" b="-56044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57" t="-339423" r="-219794" b="-390385"/>
                          </a:stretch>
                        </a:blipFill>
                      </a:tcPr>
                    </a:tc>
                    <a:tc>
                      <a:txBody>
                        <a:bodyPr/>
                        <a:lstStyle/>
                        <a:p>
                          <a:endParaRPr lang="en-US"/>
                        </a:p>
                      </a:txBody>
                      <a:tcPr>
                        <a:blipFill rotWithShape="0">
                          <a:blip r:embed="rId2"/>
                          <a:stretch>
                            <a:fillRect l="-151163" t="-339423" r="-231395" b="-390385"/>
                          </a:stretch>
                        </a:blipFill>
                      </a:tcPr>
                    </a:tc>
                    <a:tc>
                      <a:txBody>
                        <a:bodyPr/>
                        <a:lstStyle/>
                        <a:p>
                          <a:endParaRPr lang="en-US"/>
                        </a:p>
                      </a:txBody>
                      <a:tcPr anchor="ctr">
                        <a:blipFill rotWithShape="0">
                          <a:blip r:embed="rId2"/>
                          <a:stretch>
                            <a:fillRect l="-218182" t="-339423" r="-101010" b="-390385"/>
                          </a:stretch>
                        </a:blipFill>
                      </a:tcPr>
                    </a:tc>
                    <a:tc>
                      <a:txBody>
                        <a:bodyPr/>
                        <a:lstStyle/>
                        <a:p>
                          <a:endParaRPr lang="en-US"/>
                        </a:p>
                      </a:txBody>
                      <a:tcPr anchor="ctr">
                        <a:blipFill rotWithShape="0">
                          <a:blip r:embed="rId2"/>
                          <a:stretch>
                            <a:fillRect l="-319257" t="-339423" r="-1351" b="-390385"/>
                          </a:stretch>
                        </a:blipFill>
                      </a:tcPr>
                    </a:tc>
                  </a:tr>
                  <a:tr h="726313">
                    <a:tc>
                      <a:txBody>
                        <a:bodyPr/>
                        <a:lstStyle/>
                        <a:p>
                          <a:endParaRPr lang="en-US"/>
                        </a:p>
                      </a:txBody>
                      <a:tcPr anchor="ctr">
                        <a:blipFill rotWithShape="0">
                          <a:blip r:embed="rId2"/>
                          <a:stretch>
                            <a:fillRect l="-257" t="-384034" r="-219794" b="-241176"/>
                          </a:stretch>
                        </a:blipFill>
                      </a:tcPr>
                    </a:tc>
                    <a:tc>
                      <a:txBody>
                        <a:bodyPr/>
                        <a:lstStyle/>
                        <a:p>
                          <a:endParaRPr lang="en-US"/>
                        </a:p>
                      </a:txBody>
                      <a:tcPr>
                        <a:blipFill rotWithShape="0">
                          <a:blip r:embed="rId2"/>
                          <a:stretch>
                            <a:fillRect l="-151163" t="-384034" r="-231395" b="-241176"/>
                          </a:stretch>
                        </a:blipFill>
                      </a:tcPr>
                    </a:tc>
                    <a:tc>
                      <a:txBody>
                        <a:bodyPr/>
                        <a:lstStyle/>
                        <a:p>
                          <a:endParaRPr lang="en-US"/>
                        </a:p>
                      </a:txBody>
                      <a:tcPr anchor="ctr">
                        <a:blipFill rotWithShape="0">
                          <a:blip r:embed="rId2"/>
                          <a:stretch>
                            <a:fillRect l="-218182" t="-384034" r="-101010" b="-241176"/>
                          </a:stretch>
                        </a:blipFill>
                      </a:tcPr>
                    </a:tc>
                    <a:tc>
                      <a:txBody>
                        <a:bodyPr/>
                        <a:lstStyle/>
                        <a:p>
                          <a:endParaRPr lang="en-US"/>
                        </a:p>
                      </a:txBody>
                      <a:tcPr anchor="ctr">
                        <a:blipFill rotWithShape="0">
                          <a:blip r:embed="rId2"/>
                          <a:stretch>
                            <a:fillRect l="-319257" t="-384034" r="-1351" b="-241176"/>
                          </a:stretch>
                        </a:blipFill>
                      </a:tcPr>
                    </a:tc>
                  </a:tr>
                  <a:tr h="552234">
                    <a:tc>
                      <a:txBody>
                        <a:bodyPr/>
                        <a:lstStyle/>
                        <a:p>
                          <a:endParaRPr lang="en-US"/>
                        </a:p>
                      </a:txBody>
                      <a:tcPr anchor="ctr">
                        <a:blipFill rotWithShape="0">
                          <a:blip r:embed="rId2"/>
                          <a:stretch>
                            <a:fillRect l="-257" t="-632967" r="-219794" b="-215385"/>
                          </a:stretch>
                        </a:blipFill>
                      </a:tcPr>
                    </a:tc>
                    <a:tc>
                      <a:txBody>
                        <a:bodyPr/>
                        <a:lstStyle/>
                        <a:p>
                          <a:endParaRPr lang="en-US"/>
                        </a:p>
                      </a:txBody>
                      <a:tcPr>
                        <a:blipFill rotWithShape="0">
                          <a:blip r:embed="rId2"/>
                          <a:stretch>
                            <a:fillRect l="-151163" t="-632967" r="-231395" b="-215385"/>
                          </a:stretch>
                        </a:blipFill>
                      </a:tcPr>
                    </a:tc>
                    <a:tc>
                      <a:txBody>
                        <a:bodyPr/>
                        <a:lstStyle/>
                        <a:p>
                          <a:endParaRPr lang="en-US"/>
                        </a:p>
                      </a:txBody>
                      <a:tcPr anchor="ctr">
                        <a:blipFill rotWithShape="0">
                          <a:blip r:embed="rId2"/>
                          <a:stretch>
                            <a:fillRect l="-218182" t="-632967" r="-101010" b="-215385"/>
                          </a:stretch>
                        </a:blipFill>
                      </a:tcPr>
                    </a:tc>
                    <a:tc>
                      <a:txBody>
                        <a:bodyPr/>
                        <a:lstStyle/>
                        <a:p>
                          <a:endParaRPr lang="en-US"/>
                        </a:p>
                      </a:txBody>
                      <a:tcPr anchor="ctr">
                        <a:blipFill rotWithShape="0">
                          <a:blip r:embed="rId2"/>
                          <a:stretch>
                            <a:fillRect l="-319257" t="-632967" r="-1351" b="-215385"/>
                          </a:stretch>
                        </a:blipFill>
                      </a:tcPr>
                    </a:tc>
                  </a:tr>
                  <a:tr h="1182434">
                    <a:tc>
                      <a:txBody>
                        <a:bodyPr/>
                        <a:lstStyle/>
                        <a:p>
                          <a:endParaRPr lang="en-US"/>
                        </a:p>
                      </a:txBody>
                      <a:tcPr anchor="ctr">
                        <a:blipFill rotWithShape="0">
                          <a:blip r:embed="rId2"/>
                          <a:stretch>
                            <a:fillRect l="-257" t="-343814" r="-219794" b="-1031"/>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9257" t="-343814" r="-1351" b="-1031"/>
                          </a:stretch>
                        </a:blipFill>
                      </a:tcPr>
                    </a:tc>
                  </a:tr>
                </a:tbl>
              </a:graphicData>
            </a:graphic>
          </p:graphicFrame>
        </mc:Fallback>
      </mc:AlternateContent>
      <p:sp>
        <p:nvSpPr>
          <p:cNvPr id="6" name="Down Arrow 5"/>
          <p:cNvSpPr/>
          <p:nvPr/>
        </p:nvSpPr>
        <p:spPr>
          <a:xfrm flipV="1">
            <a:off x="9877208" y="1510748"/>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7583005" y="3261116"/>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95</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20264</TotalTime>
  <Words>7588</Words>
  <Application>Microsoft Macintosh PowerPoint</Application>
  <PresentationFormat>Widescreen</PresentationFormat>
  <Paragraphs>1063</Paragraphs>
  <Slides>95</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6" baseType="lpstr">
      <vt:lpstr>Calibri</vt:lpstr>
      <vt:lpstr>Cambria Math</vt:lpstr>
      <vt:lpstr>Courier</vt:lpstr>
      <vt:lpstr>Courier New</vt:lpstr>
      <vt:lpstr>Karla</vt:lpstr>
      <vt:lpstr>Mangal</vt:lpstr>
      <vt:lpstr>Open Sans</vt:lpstr>
      <vt:lpstr>Wingdings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217</cp:revision>
  <dcterms:created xsi:type="dcterms:W3CDTF">2018-07-15T23:20:29Z</dcterms:created>
  <dcterms:modified xsi:type="dcterms:W3CDTF">2018-10-20T00:30:28Z</dcterms:modified>
</cp:coreProperties>
</file>